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981594838_2460x1641.jpg"/>
          <p:cNvSpPr/>
          <p:nvPr>
            <p:ph type="pic" idx="21"/>
          </p:nvPr>
        </p:nvSpPr>
        <p:spPr>
          <a:xfrm>
            <a:off x="10236489" y="-3"/>
            <a:ext cx="20561460" cy="1371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marL="0" indent="0" defTabSz="584200">
              <a:lnSpc>
                <a:spcPct val="100000"/>
              </a:lnSpc>
              <a:spcBef>
                <a:spcPts val="3300"/>
              </a:spcBef>
              <a:buSzTx/>
              <a:buNone/>
              <a:defRPr sz="4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defTabSz="584200">
              <a:lnSpc>
                <a:spcPct val="100000"/>
              </a:lnSpc>
              <a:spcBef>
                <a:spcPts val="3300"/>
              </a:spcBef>
              <a:buSzTx/>
              <a:buNone/>
              <a:defRPr sz="4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defTabSz="584200">
              <a:lnSpc>
                <a:spcPct val="100000"/>
              </a:lnSpc>
              <a:spcBef>
                <a:spcPts val="3300"/>
              </a:spcBef>
              <a:buSzTx/>
              <a:buNone/>
              <a:defRPr sz="4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defTabSz="584200">
              <a:lnSpc>
                <a:spcPct val="100000"/>
              </a:lnSpc>
              <a:spcBef>
                <a:spcPts val="3300"/>
              </a:spcBef>
              <a:buSzTx/>
              <a:buNone/>
              <a:defRPr sz="4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defTabSz="584200">
              <a:lnSpc>
                <a:spcPct val="100000"/>
              </a:lnSpc>
              <a:spcBef>
                <a:spcPts val="3300"/>
              </a:spcBef>
              <a:buSzTx/>
              <a:buNone/>
              <a:defRPr sz="4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1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rgbClr val="FFFA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1529">
              <a:spcBef>
                <a:spcPts val="3300"/>
              </a:spcBef>
              <a:defRPr spc="-44" sz="22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52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2"/>
          </a:xfrm>
          <a:prstGeom prst="rect">
            <a:avLst/>
          </a:prstGeom>
        </p:spPr>
        <p:txBody>
          <a:bodyPr/>
          <a:lstStyle>
            <a:lvl1pPr marL="0" indent="0" defTabSz="584200">
              <a:lnSpc>
                <a:spcPct val="100000"/>
              </a:lnSpc>
              <a:spcBef>
                <a:spcPts val="3200"/>
              </a:spcBef>
              <a:buSzTx/>
              <a:buNone/>
              <a:defRPr cap="all" spc="-100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53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/>
          <a:lstStyle>
            <a:lvl1pPr defTabSz="584200">
              <a:defRPr cap="all" spc="-400" sz="10000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54" name="Slide Subtitle"/>
          <p:cNvSpPr txBox="1"/>
          <p:nvPr>
            <p:ph type="body" sz="quarter" idx="23" hasCustomPrompt="1"/>
          </p:nvPr>
        </p:nvSpPr>
        <p:spPr>
          <a:xfrm>
            <a:off x="1295398" y="4092575"/>
            <a:ext cx="11442705" cy="678374"/>
          </a:xfrm>
          <a:prstGeom prst="rect">
            <a:avLst/>
          </a:prstGeom>
        </p:spPr>
        <p:txBody>
          <a:bodyPr/>
          <a:lstStyle>
            <a:lvl1pPr marL="0" indent="0" defTabSz="566673">
              <a:lnSpc>
                <a:spcPct val="100000"/>
              </a:lnSpc>
              <a:spcBef>
                <a:spcPts val="0"/>
              </a:spcBef>
              <a:buSzTx/>
              <a:buNone/>
              <a:defRPr cap="all" spc="-200" sz="33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</p:spPr>
        <p:txBody>
          <a:bodyPr/>
          <a:lstStyle>
            <a:lvl1pPr defTabSz="3428913"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cypurr.nyc" TargetMode="External"/><Relationship Id="rId3" Type="http://schemas.openxmlformats.org/officeDocument/2006/relationships/hyperlink" Target="https://opencollective.com/cypurr-collective" TargetMode="External"/><Relationship Id="rId4" Type="http://schemas.openxmlformats.org/officeDocument/2006/relationships/image" Target="../media/image8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ypurr Collective, May 15th 2021, Expiration: 11/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Cypurr Collective, May 15th 2021, Expiration: 11/2021</a:t>
            </a:r>
          </a:p>
        </p:txBody>
      </p:sp>
      <p:sp>
        <p:nvSpPr>
          <p:cNvPr id="165" name="CyPurr Session: Mobile Security"/>
          <p:cNvSpPr txBox="1"/>
          <p:nvPr>
            <p:ph type="ctrTitle"/>
          </p:nvPr>
        </p:nvSpPr>
        <p:spPr>
          <a:xfrm>
            <a:off x="1206498" y="2029964"/>
            <a:ext cx="21971004" cy="4648201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600"/>
              </a:spcBef>
              <a:defRPr spc="0" sz="8100"/>
            </a:lvl1pPr>
          </a:lstStyle>
          <a:p>
            <a:pPr/>
            <a:r>
              <a:t>CyPurr Session: Mobile Security</a:t>
            </a:r>
          </a:p>
        </p:txBody>
      </p:sp>
      <p:sp>
        <p:nvSpPr>
          <p:cNvPr id="166" name="Can’t live with it, can’t live without it, want to throw it…"/>
          <p:cNvSpPr txBox="1"/>
          <p:nvPr>
            <p:ph type="subTitle" sz="quarter" idx="1"/>
          </p:nvPr>
        </p:nvSpPr>
        <p:spPr>
          <a:xfrm>
            <a:off x="1206500" y="6665464"/>
            <a:ext cx="21971000" cy="19050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Can’t live with it, can’t live without it, want to throw it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Over a bridge yeah…I understand</a:t>
            </a:r>
          </a:p>
        </p:txBody>
      </p:sp>
      <p:pic>
        <p:nvPicPr>
          <p:cNvPr id="167" name="CyPurr Logo.png" descr="CyPurr 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7913" y="8221966"/>
            <a:ext cx="5100833" cy="5100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21-05-15 at 12.48.22 PM.png" descr="Screen Shot 2021-05-15 at 12.48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3197" y="640427"/>
            <a:ext cx="18625085" cy="12435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21-05-15 at 12.48.44 PM.png" descr="Screen Shot 2021-05-15 at 12.48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817" y="1226331"/>
            <a:ext cx="18446694" cy="11623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creen Shot 2021-05-15 at 12.49.30 PM.png" descr="Screen Shot 2021-05-15 at 12.49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8206" y="941843"/>
            <a:ext cx="17867588" cy="11832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creen Shot 2021-05-15 at 12.50.05 PM.png" descr="Screen Shot 2021-05-15 at 12.50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4986" y="1158934"/>
            <a:ext cx="16308488" cy="1139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21-04-17 at 11.10.31 AM.png" descr="Screen Shot 2021-04-17 at 11.10.3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1980" y="939641"/>
            <a:ext cx="20300040" cy="11460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creen Shot 2021-04-17 at 10.58.56 AM.png" descr="Screen Shot 2021-04-17 at 10.58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309" y="588366"/>
            <a:ext cx="22409382" cy="12539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 Shot 2021-04-17 at 10.59.09 AM.png" descr="Screen Shot 2021-04-17 at 10.59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765" y="431653"/>
            <a:ext cx="22886470" cy="12852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creen Shot 2021-04-17 at 10.58.56 AM.png" descr="Screen Shot 2021-04-17 at 10.58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309" y="588366"/>
            <a:ext cx="22409382" cy="12539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creen Shot 2021-04-17 at 10.58.56 AM.png" descr="Screen Shot 2021-04-17 at 10.58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309" y="588366"/>
            <a:ext cx="22409382" cy="1253926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Oval"/>
          <p:cNvSpPr/>
          <p:nvPr/>
        </p:nvSpPr>
        <p:spPr>
          <a:xfrm>
            <a:off x="8769294" y="1681731"/>
            <a:ext cx="6284900" cy="10352538"/>
          </a:xfrm>
          <a:prstGeom prst="ellipse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creen Shot 2021-05-15 at 12.58.59 PM.png" descr="Screen Shot 2021-05-15 at 12.58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4908" y="569674"/>
            <a:ext cx="18454184" cy="12576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ntro…"/>
          <p:cNvSpPr txBox="1"/>
          <p:nvPr>
            <p:ph type="body" sz="half" idx="1"/>
          </p:nvPr>
        </p:nvSpPr>
        <p:spPr>
          <a:xfrm>
            <a:off x="1206500" y="4248265"/>
            <a:ext cx="9779000" cy="8256630"/>
          </a:xfrm>
          <a:prstGeom prst="rect">
            <a:avLst/>
          </a:prstGeom>
        </p:spPr>
        <p:txBody>
          <a:bodyPr/>
          <a:lstStyle/>
          <a:p>
            <a:pPr marL="0" indent="0" defTabSz="519937">
              <a:lnSpc>
                <a:spcPct val="100000"/>
              </a:lnSpc>
              <a:spcBef>
                <a:spcPts val="2900"/>
              </a:spcBef>
              <a:buSzTx/>
              <a:buNone/>
              <a:defRPr sz="6600">
                <a:solidFill>
                  <a:srgbClr val="FFFFFF"/>
                </a:solidFill>
              </a:defRPr>
            </a:pPr>
            <a:r>
              <a:t>Intro</a:t>
            </a:r>
          </a:p>
          <a:p>
            <a:pPr marL="0" indent="0" defTabSz="519937">
              <a:lnSpc>
                <a:spcPct val="100000"/>
              </a:lnSpc>
              <a:spcBef>
                <a:spcPts val="2900"/>
              </a:spcBef>
              <a:buSzTx/>
              <a:buNone/>
              <a:defRPr sz="6600">
                <a:solidFill>
                  <a:srgbClr val="FFFFFF"/>
                </a:solidFill>
              </a:defRPr>
            </a:pPr>
            <a:r>
              <a:t>Mobile Security</a:t>
            </a:r>
          </a:p>
          <a:p>
            <a:pPr marL="0" indent="0" defTabSz="519937">
              <a:lnSpc>
                <a:spcPct val="100000"/>
              </a:lnSpc>
              <a:spcBef>
                <a:spcPts val="2900"/>
              </a:spcBef>
              <a:buSzTx/>
              <a:buNone/>
              <a:defRPr sz="6600">
                <a:solidFill>
                  <a:srgbClr val="FFFFFF"/>
                </a:solidFill>
              </a:defRPr>
            </a:pPr>
            <a:r>
              <a:t>Outro</a:t>
            </a:r>
          </a:p>
          <a:p>
            <a:pPr marL="0" indent="0" defTabSz="519937">
              <a:lnSpc>
                <a:spcPct val="100000"/>
              </a:lnSpc>
              <a:spcBef>
                <a:spcPts val="2900"/>
              </a:spcBef>
              <a:buSzTx/>
              <a:buNone/>
              <a:defRPr sz="6600">
                <a:solidFill>
                  <a:srgbClr val="FFFFFF"/>
                </a:solidFill>
              </a:defRPr>
            </a:pPr>
            <a:r>
              <a:t>Q/A</a:t>
            </a:r>
          </a:p>
        </p:txBody>
      </p:sp>
      <p:sp>
        <p:nvSpPr>
          <p:cNvPr id="170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Overview</a:t>
            </a:r>
          </a:p>
        </p:txBody>
      </p:sp>
      <p:pic>
        <p:nvPicPr>
          <p:cNvPr id="171" name="summer_blog_10f1eb24-f326-4137-9437-eb42fc5e32a9_1600x.jpg" descr="summer_blog_10f1eb24-f326-4137-9437-eb42fc5e32a9_1600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77841" y="3183408"/>
            <a:ext cx="12777028" cy="7901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R="267369" defTabSz="267369">
              <a:spcBef>
                <a:spcPts val="600"/>
              </a:spcBef>
              <a:defRPr spc="-264" sz="13244">
                <a:solidFill>
                  <a:srgbClr val="FFFFFF"/>
                </a:solidFill>
                <a:effectLst>
                  <a:outerShdw sx="100000" sy="100000" kx="0" ky="0" algn="b" rotWithShape="0" blurRad="0" dist="14853" dir="2700000">
                    <a:srgbClr val="000000">
                      <a:alpha val="33333"/>
                    </a:srgbClr>
                  </a:outerShdw>
                </a:effectLst>
              </a:defRPr>
            </a:pPr>
            <a:r>
              <a:t>It’s not just about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data</a:t>
            </a: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marR="267369" defTabSz="267369">
              <a:spcBef>
                <a:spcPts val="600"/>
              </a:spcBef>
              <a:defRPr spc="-264" sz="13244">
                <a:solidFill>
                  <a:srgbClr val="FFFFFF"/>
                </a:solidFill>
                <a:effectLst>
                  <a:outerShdw sx="100000" sy="100000" kx="0" ky="0" algn="b" rotWithShape="0" blurRad="0" dist="14853" dir="2700000">
                    <a:srgbClr val="000000">
                      <a:alpha val="33333"/>
                    </a:srgbClr>
                  </a:outerShdw>
                </a:effectLst>
              </a:defRPr>
            </a:pPr>
            <a:r>
              <a:t>It’s about </a:t>
            </a:r>
            <a:r>
              <a:rPr b="1" i="1">
                <a:latin typeface="+mn-lt"/>
                <a:ea typeface="+mn-ea"/>
                <a:cs typeface="+mn-cs"/>
                <a:sym typeface="Helvetica Neue"/>
              </a:rPr>
              <a:t>habits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creen Shot 2021-05-15 at 1.32.32 PM.png" descr="Screen Shot 2021-05-15 at 1.32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7906" y="5198983"/>
            <a:ext cx="20648188" cy="3318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1129651" y="3651945"/>
            <a:ext cx="11713592" cy="9927574"/>
          </a:xfrm>
          <a:prstGeom prst="rect">
            <a:avLst/>
          </a:prstGeom>
        </p:spPr>
        <p:txBody>
          <a:bodyPr/>
          <a:lstStyle/>
          <a:p>
            <a:pPr marL="6350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6350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Get to know your settings!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UPDATE YOUR PHONE!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Settings -&gt; Security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Screen Lock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Phone Encryption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Sim Lock Options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Other</a:t>
            </a:r>
          </a:p>
        </p:txBody>
      </p:sp>
      <p:sp>
        <p:nvSpPr>
          <p:cNvPr id="220" name="Who Are we?"/>
          <p:cNvSpPr txBox="1"/>
          <p:nvPr>
            <p:ph type="title"/>
          </p:nvPr>
        </p:nvSpPr>
        <p:spPr>
          <a:xfrm>
            <a:off x="547842" y="1428882"/>
            <a:ext cx="11442705" cy="2466978"/>
          </a:xfrm>
          <a:prstGeom prst="rect">
            <a:avLst/>
          </a:prstGeom>
        </p:spPr>
        <p:txBody>
          <a:bodyPr/>
          <a:lstStyle>
            <a:lvl1pPr defTabSz="531622">
              <a:defRPr spc="-364" sz="9100">
                <a:solidFill>
                  <a:srgbClr val="FFFFFF"/>
                </a:solidFill>
              </a:defRPr>
            </a:lvl1pPr>
          </a:lstStyle>
          <a:p>
            <a:pPr/>
            <a:r>
              <a:t>Security Settings</a:t>
            </a:r>
          </a:p>
        </p:txBody>
      </p:sp>
      <p:pic>
        <p:nvPicPr>
          <p:cNvPr id="221" name="Screen Shot 2021-05-15 at 12.03.59 PM.png" descr="Screen Shot 2021-05-15 at 12.03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82615" y="1369333"/>
            <a:ext cx="7029035" cy="10977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679411" y="3533461"/>
            <a:ext cx="11713593" cy="9927574"/>
          </a:xfrm>
          <a:prstGeom prst="rect">
            <a:avLst/>
          </a:prstGeom>
        </p:spPr>
        <p:txBody>
          <a:bodyPr/>
          <a:lstStyle/>
          <a:p>
            <a:pPr marL="6350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Screen Lock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Numeric/AlphaNumeric (6-10 characters)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Pattern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FaceID/Fingerprint</a:t>
            </a:r>
          </a:p>
          <a:p>
            <a:pPr marL="6350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Password Managers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BitWarden</a:t>
            </a:r>
          </a:p>
          <a:p>
            <a:pPr marL="6350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2FA Apps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Authy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Google Authenticator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FreeOTP</a:t>
            </a:r>
          </a:p>
        </p:txBody>
      </p:sp>
      <p:sp>
        <p:nvSpPr>
          <p:cNvPr id="224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Passwords!</a:t>
            </a:r>
          </a:p>
        </p:txBody>
      </p:sp>
      <p:pic>
        <p:nvPicPr>
          <p:cNvPr id="225" name="iphone-lock-screen.jpg" descr="iphone-lock-scre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9241" y="3360913"/>
            <a:ext cx="11537267" cy="8652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Passwords!</a:t>
            </a:r>
          </a:p>
        </p:txBody>
      </p:sp>
      <p:pic>
        <p:nvPicPr>
          <p:cNvPr id="228" name="Screen Shot 2021-05-14 at 5.27.49 PM.png" descr="Screen Shot 2021-05-14 at 5.27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9473" y="3701744"/>
            <a:ext cx="17031745" cy="9067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679411" y="3391280"/>
            <a:ext cx="11713593" cy="9927575"/>
          </a:xfrm>
          <a:prstGeom prst="rect">
            <a:avLst/>
          </a:prstGeom>
        </p:spPr>
        <p:txBody>
          <a:bodyPr/>
          <a:lstStyle/>
          <a:p>
            <a:pPr marR="282914" defTabSz="282914">
              <a:spcBef>
                <a:spcPts val="600"/>
              </a:spcBef>
              <a:defRPr b="1" sz="4550">
                <a:solidFill>
                  <a:srgbClr val="FFFFFF"/>
                </a:solidFill>
                <a:effectLst>
                  <a:outerShdw sx="100000" sy="100000" kx="0" ky="0" algn="b" rotWithShape="0" blurRad="0" dist="15717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Digital Access</a:t>
            </a:r>
          </a:p>
          <a:p>
            <a:pPr marL="577850" marR="282914" indent="-577850" defTabSz="282914">
              <a:spcBef>
                <a:spcPts val="600"/>
              </a:spcBef>
              <a:buSzPct val="123000"/>
              <a:buChar char="•"/>
              <a:defRPr b="1" sz="4550">
                <a:solidFill>
                  <a:srgbClr val="FFFFFF"/>
                </a:solidFill>
                <a:effectLst>
                  <a:outerShdw sx="100000" sy="100000" kx="0" ky="0" algn="b" rotWithShape="0" blurRad="0" dist="15717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Malware</a:t>
            </a:r>
          </a:p>
          <a:p>
            <a:pPr lvl="1" marL="1132586" marR="282914" indent="-577850" defTabSz="282914">
              <a:spcBef>
                <a:spcPts val="600"/>
              </a:spcBef>
              <a:buSzPct val="123000"/>
              <a:buChar char="•"/>
              <a:defRPr sz="4550">
                <a:solidFill>
                  <a:srgbClr val="FFFFFF"/>
                </a:solidFill>
                <a:effectLst>
                  <a:outerShdw sx="100000" sy="100000" kx="0" ky="0" algn="b" rotWithShape="0" blurRad="0" dist="15717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Texts/Email</a:t>
            </a:r>
          </a:p>
          <a:p>
            <a:pPr lvl="2" marL="1687322" marR="282914" indent="-577850" defTabSz="282914">
              <a:spcBef>
                <a:spcPts val="600"/>
              </a:spcBef>
              <a:buSzPct val="123000"/>
              <a:buChar char="•"/>
              <a:defRPr sz="4550">
                <a:solidFill>
                  <a:srgbClr val="FFFFFF"/>
                </a:solidFill>
                <a:effectLst>
                  <a:outerShdw sx="100000" sy="100000" kx="0" ky="0" algn="b" rotWithShape="0" blurRad="0" dist="15717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Be aware of links from unknown numbers and emails (spam? phishing?)  </a:t>
            </a:r>
          </a:p>
          <a:p>
            <a:pPr lvl="1" marL="1132586" marR="282914" indent="-577850" defTabSz="282914">
              <a:spcBef>
                <a:spcPts val="600"/>
              </a:spcBef>
              <a:buSzPct val="123000"/>
              <a:buChar char="•"/>
              <a:defRPr sz="4550">
                <a:solidFill>
                  <a:srgbClr val="FFFFFF"/>
                </a:solidFill>
                <a:effectLst>
                  <a:outerShdw sx="100000" sy="100000" kx="0" ky="0" algn="b" rotWithShape="0" blurRad="0" dist="15717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Unverified Apps</a:t>
            </a:r>
          </a:p>
          <a:p>
            <a:pPr lvl="1" marL="1132586" marR="282914" indent="-577850" defTabSz="282914">
              <a:spcBef>
                <a:spcPts val="600"/>
              </a:spcBef>
              <a:buSzPct val="123000"/>
              <a:buChar char="•"/>
              <a:defRPr sz="4550">
                <a:solidFill>
                  <a:srgbClr val="FFFFFF"/>
                </a:solidFill>
                <a:effectLst>
                  <a:outerShdw sx="100000" sy="100000" kx="0" ky="0" algn="b" rotWithShape="0" blurRad="0" dist="15717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Access</a:t>
            </a:r>
          </a:p>
          <a:p>
            <a:pPr lvl="2" marL="1687322" marR="282914" indent="-577850" defTabSz="282914">
              <a:spcBef>
                <a:spcPts val="600"/>
              </a:spcBef>
              <a:buSzPct val="123000"/>
              <a:buChar char="•"/>
              <a:defRPr sz="4550">
                <a:solidFill>
                  <a:srgbClr val="FFFFFF"/>
                </a:solidFill>
                <a:effectLst>
                  <a:outerShdw sx="100000" sy="100000" kx="0" ky="0" algn="b" rotWithShape="0" blurRad="0" dist="15717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Phone Content</a:t>
            </a:r>
          </a:p>
          <a:p>
            <a:pPr lvl="2" marL="1687322" marR="282914" indent="-577850" defTabSz="282914">
              <a:spcBef>
                <a:spcPts val="600"/>
              </a:spcBef>
              <a:buSzPct val="123000"/>
              <a:buChar char="•"/>
              <a:defRPr sz="4550">
                <a:solidFill>
                  <a:srgbClr val="FFFFFF"/>
                </a:solidFill>
                <a:effectLst>
                  <a:outerShdw sx="100000" sy="100000" kx="0" ky="0" algn="b" rotWithShape="0" blurRad="0" dist="15717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Camera/Mic/GPS</a:t>
            </a:r>
          </a:p>
          <a:p>
            <a:pPr marR="282914" defTabSz="282914">
              <a:spcBef>
                <a:spcPts val="600"/>
              </a:spcBef>
              <a:defRPr b="1" sz="4550">
                <a:solidFill>
                  <a:srgbClr val="FFFFFF"/>
                </a:solidFill>
                <a:effectLst>
                  <a:outerShdw sx="100000" sy="100000" kx="0" ky="0" algn="b" rotWithShape="0" blurRad="0" dist="15717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Physical Access</a:t>
            </a:r>
          </a:p>
          <a:p>
            <a:pPr lvl="1" marL="1132586" marR="282914" indent="-577850" defTabSz="282914">
              <a:spcBef>
                <a:spcPts val="600"/>
              </a:spcBef>
              <a:buSzPct val="123000"/>
              <a:buChar char="•"/>
              <a:defRPr sz="4550">
                <a:solidFill>
                  <a:srgbClr val="FFFFFF"/>
                </a:solidFill>
                <a:effectLst>
                  <a:outerShdw sx="100000" sy="100000" kx="0" ky="0" algn="b" rotWithShape="0" blurRad="0" dist="15717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Who has access to your physical phone?</a:t>
            </a:r>
          </a:p>
        </p:txBody>
      </p:sp>
      <p:sp>
        <p:nvSpPr>
          <p:cNvPr id="231" name="Who Are we?"/>
          <p:cNvSpPr txBox="1"/>
          <p:nvPr>
            <p:ph type="title"/>
          </p:nvPr>
        </p:nvSpPr>
        <p:spPr>
          <a:xfrm>
            <a:off x="547842" y="1381488"/>
            <a:ext cx="12538390" cy="2466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Access</a:t>
            </a:r>
          </a:p>
        </p:txBody>
      </p:sp>
      <p:pic>
        <p:nvPicPr>
          <p:cNvPr id="232" name="Mobile-Malware.jpg" descr="Mobile-Malwa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1988" y="3770429"/>
            <a:ext cx="12083419" cy="8055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679411" y="3391280"/>
            <a:ext cx="11713593" cy="9927575"/>
          </a:xfrm>
          <a:prstGeom prst="rect">
            <a:avLst/>
          </a:prstGeom>
        </p:spPr>
        <p:txBody>
          <a:bodyPr/>
          <a:lstStyle/>
          <a:p>
            <a:pPr marR="310895" defTabSz="310895">
              <a:spcBef>
                <a:spcPts val="700"/>
              </a:spcBef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aka “simjacking”</a:t>
            </a:r>
          </a:p>
          <a:p>
            <a:pPr marR="310895" defTabSz="310895">
              <a:spcBef>
                <a:spcPts val="700"/>
              </a:spcBef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The process of 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obtaining personal information on a user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convincing their mobile carrier that the hacker is the user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switching their SIM over to the attacker’s phone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gaining access to info and accounts</a:t>
            </a:r>
          </a:p>
        </p:txBody>
      </p:sp>
      <p:sp>
        <p:nvSpPr>
          <p:cNvPr id="235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SIM Swapping</a:t>
            </a:r>
          </a:p>
        </p:txBody>
      </p:sp>
      <p:pic>
        <p:nvPicPr>
          <p:cNvPr id="236" name="wls_SIM-Swapping_unspl_inv_1000x667.jpg" descr="wls_SIM-Swapping_unspl_inv_1000x66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5778" y="3494457"/>
            <a:ext cx="11442704" cy="7632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679411" y="3391280"/>
            <a:ext cx="11713593" cy="9927575"/>
          </a:xfrm>
          <a:prstGeom prst="rect">
            <a:avLst/>
          </a:prstGeom>
        </p:spPr>
        <p:txBody>
          <a:bodyPr/>
          <a:lstStyle/>
          <a:p>
            <a:pPr marR="251824" defTabSz="251824">
              <a:spcBef>
                <a:spcPts val="500"/>
              </a:spcBef>
              <a:defRPr b="1" sz="4050">
                <a:solidFill>
                  <a:srgbClr val="FFFFFF"/>
                </a:solidFill>
                <a:effectLst>
                  <a:outerShdw sx="100000" sy="100000" kx="0" ky="0" algn="b" rotWithShape="0" blurRad="0" dist="13990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Information obtained through:</a:t>
            </a:r>
          </a:p>
          <a:p>
            <a:pPr marL="370331" indent="-257175" defTabSz="370331">
              <a:spcBef>
                <a:spcPts val="0"/>
              </a:spcBef>
              <a:buClr>
                <a:srgbClr val="000000"/>
              </a:buClr>
              <a:buSzPct val="100000"/>
              <a:buFont typeface="Times Roman"/>
              <a:buChar char="•"/>
              <a:defRPr sz="4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Online behavior</a:t>
            </a:r>
            <a:r>
              <a:t>: phishing emails</a:t>
            </a:r>
          </a:p>
          <a:p>
            <a:pPr marL="370331" indent="-257175" defTabSz="370331">
              <a:spcBef>
                <a:spcPts val="0"/>
              </a:spcBef>
              <a:buClr>
                <a:srgbClr val="000000"/>
              </a:buClr>
              <a:buSzPct val="100000"/>
              <a:buFont typeface="Times Roman"/>
              <a:buChar char="•"/>
              <a:defRPr sz="4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defTabSz="370331">
              <a:spcBef>
                <a:spcPts val="0"/>
              </a:spcBef>
              <a:defRPr b="1" sz="4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Ways to Prevent</a:t>
            </a:r>
          </a:p>
          <a:p>
            <a:pPr marL="370331" indent="-257175" defTabSz="370331">
              <a:spcBef>
                <a:spcPts val="0"/>
              </a:spcBef>
              <a:buClr>
                <a:srgbClr val="000000"/>
              </a:buClr>
              <a:buSzPct val="100000"/>
              <a:buFont typeface="Times Roman"/>
              <a:buChar char="•"/>
              <a:defRPr sz="4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Account security</a:t>
            </a:r>
            <a:r>
              <a:t>:, strong password and strong questions-and-answers (Q&amp;A)</a:t>
            </a:r>
          </a:p>
          <a:p>
            <a:pPr marL="370331" indent="-257175" defTabSz="370331">
              <a:spcBef>
                <a:spcPts val="0"/>
              </a:spcBef>
              <a:buClr>
                <a:srgbClr val="000000"/>
              </a:buClr>
              <a:buSzPct val="100000"/>
              <a:buFont typeface="Times Roman"/>
              <a:buChar char="•"/>
              <a:defRPr sz="4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PIN codes</a:t>
            </a:r>
            <a:r>
              <a:t>: set a separate passcode or PIN for your communications, consider doing it.</a:t>
            </a:r>
          </a:p>
          <a:p>
            <a:pPr marL="370331" indent="-257175" defTabSz="370331">
              <a:spcBef>
                <a:spcPts val="0"/>
              </a:spcBef>
              <a:buClr>
                <a:srgbClr val="000000"/>
              </a:buClr>
              <a:buSzPct val="100000"/>
              <a:buFont typeface="Times Roman"/>
              <a:buChar char="•"/>
              <a:defRPr sz="4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IDs</a:t>
            </a:r>
            <a:r>
              <a:t>: Don’t build your security and identity authentication solely around your phone number. </a:t>
            </a:r>
          </a:p>
          <a:p>
            <a:pPr marL="370331" indent="-257175" defTabSz="370331">
              <a:spcBef>
                <a:spcPts val="0"/>
              </a:spcBef>
              <a:buClr>
                <a:srgbClr val="000000"/>
              </a:buClr>
              <a:buSzPct val="100000"/>
              <a:buFont typeface="Times Roman"/>
              <a:buChar char="•"/>
              <a:defRPr sz="4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Authentication apps</a:t>
            </a:r>
            <a:endParaRPr b="1"/>
          </a:p>
          <a:p>
            <a:pPr defTabSz="370331">
              <a:spcBef>
                <a:spcPts val="0"/>
              </a:spcBef>
              <a:defRPr sz="4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b="1"/>
          </a:p>
          <a:p>
            <a:pPr defTabSz="370331">
              <a:spcBef>
                <a:spcPts val="0"/>
              </a:spcBef>
              <a:defRPr sz="405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- via Norton</a:t>
            </a:r>
          </a:p>
          <a:p>
            <a:pPr marL="370331" indent="-370331" defTabSz="370331">
              <a:spcBef>
                <a:spcPts val="0"/>
              </a:spcBef>
              <a:tabLst>
                <a:tab pos="101600" algn="l"/>
                <a:tab pos="368300" algn="l"/>
              </a:tabLst>
              <a:defRPr sz="405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39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SIM Swapping</a:t>
            </a:r>
          </a:p>
        </p:txBody>
      </p:sp>
      <p:pic>
        <p:nvPicPr>
          <p:cNvPr id="240" name="wls_SIM-Swapping_unspl_inv_1000x667.jpg" descr="wls_SIM-Swapping_unspl_inv_1000x66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5778" y="3494457"/>
            <a:ext cx="11442704" cy="7632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creen Shot 2021-04-17 at 10.58.56 AM.png" descr="Screen Shot 2021-04-17 at 10.58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309" y="588366"/>
            <a:ext cx="22409382" cy="12539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21-04-17 at 10.58.56 AM.png" descr="Screen Shot 2021-04-17 at 10.58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309" y="588366"/>
            <a:ext cx="22409382" cy="12539268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Oval"/>
          <p:cNvSpPr/>
          <p:nvPr/>
        </p:nvSpPr>
        <p:spPr>
          <a:xfrm>
            <a:off x="2868792" y="1349976"/>
            <a:ext cx="6284900" cy="10352538"/>
          </a:xfrm>
          <a:prstGeom prst="ellipse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6" name="Oval"/>
          <p:cNvSpPr/>
          <p:nvPr/>
        </p:nvSpPr>
        <p:spPr>
          <a:xfrm>
            <a:off x="14456523" y="1349976"/>
            <a:ext cx="6284900" cy="10352538"/>
          </a:xfrm>
          <a:prstGeom prst="ellipse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916379" y="4604934"/>
            <a:ext cx="11713593" cy="9927574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1200"/>
              </a:spcBef>
              <a:defRPr sz="4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To educate the public on cybersecurity in an accessible and hollistic way with fun cats.</a:t>
            </a:r>
            <a:br/>
          </a:p>
          <a:p>
            <a:pPr defTabSz="457200">
              <a:spcBef>
                <a:spcPts val="1200"/>
              </a:spcBef>
              <a:defRPr sz="4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Our work aims to resist systemic oppressions through community self-defense.</a:t>
            </a:r>
          </a:p>
          <a:p>
            <a:pPr defTabSz="457200">
              <a:spcBef>
                <a:spcPts val="1200"/>
              </a:spcBef>
              <a:defRPr sz="4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defTabSz="457200">
              <a:spcBef>
                <a:spcPts val="1200"/>
              </a:spcBef>
              <a:defRPr sz="4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We do that with programs, events, workshops, socials and more!</a:t>
            </a:r>
          </a:p>
          <a:p>
            <a:pPr defTabSz="457200">
              <a:spcBef>
                <a:spcPts val="120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sz="4600">
              <a:effectLst>
                <a:outerShdw sx="100000" sy="100000" kx="0" ky="0" algn="b" rotWithShape="0" blurRad="0" dist="25400" dir="2700000">
                  <a:srgbClr val="000000">
                    <a:alpha val="33333"/>
                  </a:srgbClr>
                </a:outerShdw>
              </a:effectLst>
              <a:latin typeface="+mn-lt"/>
              <a:ea typeface="+mn-ea"/>
              <a:cs typeface="+mn-cs"/>
              <a:sym typeface="Helvetica Neue"/>
            </a:endParaRPr>
          </a:p>
          <a:p>
            <a:pPr marR="457200" defTabSz="457200">
              <a:spcBef>
                <a:spcPts val="1000"/>
              </a:spcBef>
              <a:defRPr sz="4600">
                <a:solidFill>
                  <a:srgbClr val="FFFFFF"/>
                </a:solidFill>
                <a:effectLst>
                  <a:outerShdw sx="100000" sy="100000" kx="0" ky="0" algn="b" rotWithShape="0" blurRad="0" dist="25400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Established April 2016</a:t>
            </a:r>
          </a:p>
        </p:txBody>
      </p:sp>
      <p:sp>
        <p:nvSpPr>
          <p:cNvPr id="174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Who Are we?</a:t>
            </a:r>
          </a:p>
        </p:txBody>
      </p:sp>
      <p:sp>
        <p:nvSpPr>
          <p:cNvPr id="175" name="We are…"/>
          <p:cNvSpPr txBox="1"/>
          <p:nvPr/>
        </p:nvSpPr>
        <p:spPr>
          <a:xfrm>
            <a:off x="915690" y="3331976"/>
            <a:ext cx="2908453" cy="971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spcBef>
                <a:spcPts val="1000"/>
              </a:spcBef>
              <a:defRPr b="1" sz="5200">
                <a:solidFill>
                  <a:srgbClr val="FFFFFF"/>
                </a:solidFill>
                <a:effectLst>
                  <a:outerShdw sx="100000" sy="100000" kx="0" ky="0" algn="b" rotWithShape="0" blurRad="0" dist="25400" dir="2700000">
                    <a:srgbClr val="000000">
                      <a:alpha val="33333"/>
                    </a:srgbClr>
                  </a:outerShdw>
                </a:effectLst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We are…</a:t>
            </a:r>
          </a:p>
        </p:txBody>
      </p:sp>
      <p:pic>
        <p:nvPicPr>
          <p:cNvPr id="176" name="summer_blog_10f1eb24-f326-4137-9437-eb42fc5e32a9_1600x.jpg" descr="summer_blog_10f1eb24-f326-4137-9437-eb42fc5e32a9_1600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4296" y="4281448"/>
            <a:ext cx="10325837" cy="6385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creen Shot 2021-05-15 at 11.21.25 AM.png" descr="Screen Shot 2021-05-15 at 11.21.25 AM.png"/>
          <p:cNvPicPr>
            <a:picLocks noChangeAspect="1"/>
          </p:cNvPicPr>
          <p:nvPr/>
        </p:nvPicPr>
        <p:blipFill>
          <a:blip r:embed="rId2">
            <a:extLst/>
          </a:blip>
          <a:srcRect l="7441" t="7441" r="7441" b="7441"/>
          <a:stretch>
            <a:fillRect/>
          </a:stretch>
        </p:blipFill>
        <p:spPr>
          <a:xfrm>
            <a:off x="3360353" y="2032992"/>
            <a:ext cx="17663295" cy="9649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creen Shot 2021-05-15 at 1.03.06 PM.png" descr="Screen Shot 2021-05-15 at 1.03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1547" y="1480896"/>
            <a:ext cx="19171204" cy="9886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 defTabSz="537463">
              <a:defRPr spc="-367" sz="9200">
                <a:solidFill>
                  <a:srgbClr val="FFFFFF"/>
                </a:solidFill>
              </a:defRPr>
            </a:lvl1pPr>
          </a:lstStyle>
          <a:p>
            <a:pPr/>
            <a:r>
              <a:t>Device Identifiers</a:t>
            </a:r>
          </a:p>
        </p:txBody>
      </p:sp>
      <p:pic>
        <p:nvPicPr>
          <p:cNvPr id="253" name="Screen Shot 2021-05-15 at 11.23.19 AM.png" descr="Screen Shot 2021-05-15 at 11.23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6897" y="3715480"/>
            <a:ext cx="16590206" cy="850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679411" y="3391280"/>
            <a:ext cx="8134420" cy="9927575"/>
          </a:xfrm>
          <a:prstGeom prst="rect">
            <a:avLst/>
          </a:prstGeom>
        </p:spPr>
        <p:txBody>
          <a:bodyPr/>
          <a:lstStyle/>
          <a:p>
            <a:pPr marR="310895" defTabSz="310895">
              <a:spcBef>
                <a:spcPts val="700"/>
              </a:spcBef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Permissions/Settings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Access to Phone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Contacts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Keyboard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Camera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Other Apps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Location Data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Limiting/Deleting location information</a:t>
            </a:r>
          </a:p>
        </p:txBody>
      </p:sp>
      <p:sp>
        <p:nvSpPr>
          <p:cNvPr id="256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Apps</a:t>
            </a:r>
          </a:p>
        </p:txBody>
      </p:sp>
      <p:pic>
        <p:nvPicPr>
          <p:cNvPr id="257" name="Screen Shot 2021-05-15 at 11.43.53 AM.png" descr="Screen Shot 2021-05-15 at 11.43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8132" y="2472551"/>
            <a:ext cx="13030201" cy="842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he Cypurr Collective: A group of folks that organize cybersecurity events, looking to spread knowledge and talk about privacy rights!…"/>
          <p:cNvSpPr txBox="1"/>
          <p:nvPr>
            <p:ph type="body" idx="1"/>
          </p:nvPr>
        </p:nvSpPr>
        <p:spPr>
          <a:xfrm>
            <a:off x="4221284" y="3960004"/>
            <a:ext cx="15941432" cy="11453077"/>
          </a:xfrm>
          <a:prstGeom prst="rect">
            <a:avLst/>
          </a:prstGeom>
        </p:spPr>
        <p:txBody>
          <a:bodyPr/>
          <a:lstStyle/>
          <a:p>
            <a:pPr marR="310895" algn="ctr" defTabSz="310895">
              <a:spcBef>
                <a:spcPts val="700"/>
              </a:spcBef>
              <a:defRPr b="1" sz="94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Declutter Unwanted Apps</a:t>
            </a:r>
          </a:p>
          <a:p>
            <a:pPr marR="310895" algn="ctr" defTabSz="310895">
              <a:spcBef>
                <a:spcPts val="700"/>
              </a:spcBef>
              <a:defRPr b="1" sz="94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Limit Permissions</a:t>
            </a:r>
          </a:p>
          <a:p>
            <a:pPr marR="310895" algn="ctr" defTabSz="310895">
              <a:spcBef>
                <a:spcPts val="700"/>
              </a:spcBef>
              <a:defRPr b="1" sz="94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Replenish with Private Apps</a:t>
            </a:r>
          </a:p>
          <a:p>
            <a:pPr marR="310895" algn="ctr" defTabSz="310895">
              <a:spcBef>
                <a:spcPts val="700"/>
              </a:spcBef>
              <a:defRPr b="1" sz="94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Refresh and Renew!</a:t>
            </a:r>
          </a:p>
        </p:txBody>
      </p:sp>
      <p:sp>
        <p:nvSpPr>
          <p:cNvPr id="260" name="Who Are we?"/>
          <p:cNvSpPr txBox="1"/>
          <p:nvPr>
            <p:ph type="title"/>
          </p:nvPr>
        </p:nvSpPr>
        <p:spPr>
          <a:xfrm>
            <a:off x="6470648" y="1594760"/>
            <a:ext cx="11442704" cy="2466978"/>
          </a:xfrm>
          <a:prstGeom prst="rect">
            <a:avLst/>
          </a:prstGeom>
        </p:spPr>
        <p:txBody>
          <a:bodyPr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App Cleanse!</a:t>
            </a:r>
          </a:p>
          <a:p>
            <a:pPr algn="ctr">
              <a:defRPr spc="-148" sz="3700">
                <a:solidFill>
                  <a:srgbClr val="FFFFFF"/>
                </a:solidFill>
              </a:defRPr>
            </a:pPr>
            <a:r>
              <a:t>(Via data Detox by ttc)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608321" y="4860482"/>
            <a:ext cx="11713592" cy="9927574"/>
          </a:xfrm>
          <a:prstGeom prst="rect">
            <a:avLst/>
          </a:prstGeom>
        </p:spPr>
        <p:txBody>
          <a:bodyPr/>
          <a:lstStyle/>
          <a:p>
            <a:pPr marR="310895" defTabSz="310895">
              <a:spcBef>
                <a:spcPts val="700"/>
              </a:spcBef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To limit data gathered by phone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Erase Browser Data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Use Privacy-Friendly Browser (i.e. Firefox)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Use browser vs. app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Use computer vs. phone browser</a:t>
            </a:r>
          </a:p>
          <a:p>
            <a:pPr marR="310895" defTabSz="310895">
              <a:spcBef>
                <a:spcPts val="700"/>
              </a:spcBef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sp>
        <p:nvSpPr>
          <p:cNvPr id="263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 defTabSz="572516">
              <a:defRPr spc="-391" sz="9800">
                <a:solidFill>
                  <a:srgbClr val="FFFFFF"/>
                </a:solidFill>
              </a:defRPr>
            </a:lvl1pPr>
          </a:lstStyle>
          <a:p>
            <a:pPr/>
            <a:r>
              <a:t>Phone Browsing</a:t>
            </a:r>
          </a:p>
        </p:txBody>
      </p:sp>
      <p:pic>
        <p:nvPicPr>
          <p:cNvPr id="264" name="Fx_EU_Blog_Firefox_for_Android_1200x660.jpg" descr="Fx_EU_Blog_Firefox_for_Android_1200x66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8406" y="4249669"/>
            <a:ext cx="11713592" cy="6442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655715" y="3723035"/>
            <a:ext cx="11713592" cy="9927575"/>
          </a:xfrm>
          <a:prstGeom prst="rect">
            <a:avLst/>
          </a:prstGeom>
        </p:spPr>
        <p:txBody>
          <a:bodyPr/>
          <a:lstStyle/>
          <a:p>
            <a:pPr marR="310895" defTabSz="310895">
              <a:spcBef>
                <a:spcPts val="700"/>
              </a:spcBef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Spring Cleaning!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Aware of what data is on your phone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Images/Videos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Files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Notes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Texts/Messages/Emails</a:t>
            </a:r>
          </a:p>
          <a:p>
            <a:pPr lvl="1" marL="12446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Backup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HardDrive Backup</a:t>
            </a:r>
          </a:p>
          <a:p>
            <a:pPr lvl="2" marL="18542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Cloud Backup</a:t>
            </a:r>
          </a:p>
          <a:p>
            <a:pPr lvl="3" marL="24638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Cryptomator</a:t>
            </a:r>
          </a:p>
        </p:txBody>
      </p:sp>
      <p:sp>
        <p:nvSpPr>
          <p:cNvPr id="267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Backups</a:t>
            </a:r>
          </a:p>
        </p:txBody>
      </p:sp>
      <p:pic>
        <p:nvPicPr>
          <p:cNvPr id="268" name="cryptomator-app-icon.png" descr="cryptomator-app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5044" y="2696704"/>
            <a:ext cx="10199698" cy="10199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1034863" y="3983700"/>
            <a:ext cx="9074803" cy="9927574"/>
          </a:xfrm>
          <a:prstGeom prst="rect">
            <a:avLst/>
          </a:prstGeom>
        </p:spPr>
        <p:txBody>
          <a:bodyPr/>
          <a:lstStyle/>
          <a:p>
            <a:pPr marR="310895" defTabSz="310895">
              <a:spcBef>
                <a:spcPts val="700"/>
              </a:spcBef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Backup/Fake Phone Numbers</a:t>
            </a:r>
          </a:p>
          <a:p>
            <a:pPr marL="6350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Burner</a:t>
            </a:r>
          </a:p>
          <a:p>
            <a:pPr marL="635000" marR="310895" indent="-635000" defTabSz="310895">
              <a:spcBef>
                <a:spcPts val="700"/>
              </a:spcBef>
              <a:buSzPct val="123000"/>
              <a:buChar char="•"/>
              <a:defRPr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Google Voice</a:t>
            </a:r>
          </a:p>
          <a:p>
            <a:pPr marL="635000" marR="310895" indent="-635000" defTabSz="310895">
              <a:spcBef>
                <a:spcPts val="700"/>
              </a:spcBef>
              <a:buSzPct val="123000"/>
              <a:buChar char="•"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R="310895" defTabSz="310895">
              <a:spcBef>
                <a:spcPts val="700"/>
              </a:spcBef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For use in situations where you don’t want to give out your personal number</a:t>
            </a:r>
          </a:p>
        </p:txBody>
      </p:sp>
      <p:sp>
        <p:nvSpPr>
          <p:cNvPr id="271" name="Who Are we?"/>
          <p:cNvSpPr txBox="1"/>
          <p:nvPr>
            <p:ph type="title"/>
          </p:nvPr>
        </p:nvSpPr>
        <p:spPr>
          <a:xfrm>
            <a:off x="358268" y="1310398"/>
            <a:ext cx="11442704" cy="24669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Other numbers</a:t>
            </a:r>
          </a:p>
        </p:txBody>
      </p:sp>
      <p:pic>
        <p:nvPicPr>
          <p:cNvPr id="272" name="Screen_Shot_2014-12-18_at_9.55.41_AM.0.0.jpg" descr="Screen_Shot_2014-12-18_at_9.55.41_AM.0.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8179" y="3469107"/>
            <a:ext cx="12241790" cy="816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679411" y="3391280"/>
            <a:ext cx="11713593" cy="9927575"/>
          </a:xfrm>
          <a:prstGeom prst="rect">
            <a:avLst/>
          </a:prstGeom>
        </p:spPr>
        <p:txBody>
          <a:bodyPr/>
          <a:lstStyle/>
          <a:p>
            <a:pPr marR="274320" defTabSz="274320">
              <a:spcBef>
                <a:spcPts val="600"/>
              </a:spcBef>
              <a:defRPr sz="4200">
                <a:effectLst>
                  <a:outerShdw sx="100000" sy="100000" kx="0" ky="0" algn="b" rotWithShape="0" blurRad="0" dist="7620" dir="2700000">
                    <a:srgbClr val="000000">
                      <a:alpha val="33333"/>
                    </a:srgbClr>
                  </a:outerShdw>
                </a:effectLst>
                <a:latin typeface="Graphik"/>
                <a:ea typeface="Graphik"/>
                <a:cs typeface="Graphik"/>
                <a:sym typeface="Graphik"/>
              </a:defRPr>
            </a:pPr>
          </a:p>
          <a:p>
            <a:pPr marR="274320" defTabSz="274320">
              <a:spcBef>
                <a:spcPts val="600"/>
              </a:spcBef>
              <a:defRPr b="1" sz="4200">
                <a:solidFill>
                  <a:srgbClr val="FFFFFF"/>
                </a:solidFill>
                <a:effectLst>
                  <a:outerShdw sx="100000" sy="100000" kx="0" ky="0" algn="b" rotWithShape="0" blurRad="0" dist="7620" dir="2700000">
                    <a:srgbClr val="000000">
                      <a:alpha val="33333"/>
                    </a:srgbClr>
                  </a:outerShdw>
                </a:effectLst>
                <a:latin typeface="Graphik"/>
                <a:ea typeface="Graphik"/>
                <a:cs typeface="Graphik"/>
                <a:sym typeface="Graphik"/>
              </a:defRPr>
            </a:pPr>
            <a:r>
              <a:t>Cypurr Resources</a:t>
            </a:r>
            <a:endParaRPr b="0"/>
          </a:p>
          <a:p>
            <a:pPr lvl="1" marR="274320" indent="137160" defTabSz="274320">
              <a:spcBef>
                <a:spcPts val="600"/>
              </a:spcBef>
              <a:defRPr sz="4200">
                <a:solidFill>
                  <a:srgbClr val="FFFFFF"/>
                </a:solidFill>
                <a:effectLst>
                  <a:outerShdw sx="100000" sy="100000" kx="0" ky="0" algn="b" rotWithShape="0" blurRad="0" dist="7620" dir="2700000">
                    <a:srgbClr val="000000">
                      <a:alpha val="33333"/>
                    </a:srgbClr>
                  </a:outerShdw>
                </a:effectLst>
                <a:latin typeface="Graphik"/>
                <a:ea typeface="Graphik"/>
                <a:cs typeface="Graphik"/>
                <a:sym typeface="Graphik"/>
              </a:defRPr>
            </a:pPr>
            <a:r>
              <a:t>Website-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https://cypurr.nyc</a:t>
            </a:r>
          </a:p>
          <a:p>
            <a:pPr lvl="1" marR="274320" indent="137160" defTabSz="274320">
              <a:spcBef>
                <a:spcPts val="600"/>
              </a:spcBef>
              <a:defRPr sz="4200">
                <a:solidFill>
                  <a:srgbClr val="FFFFFF"/>
                </a:solidFill>
                <a:effectLst>
                  <a:outerShdw sx="100000" sy="100000" kx="0" ky="0" algn="b" rotWithShape="0" blurRad="0" dist="7620" dir="2700000">
                    <a:srgbClr val="000000">
                      <a:alpha val="33333"/>
                    </a:srgbClr>
                  </a:outerShdw>
                </a:effectLst>
                <a:latin typeface="Graphik"/>
                <a:ea typeface="Graphik"/>
                <a:cs typeface="Graphik"/>
                <a:sym typeface="Graphik"/>
              </a:defRPr>
            </a:pPr>
            <a:r>
              <a:t>Open Collective (Donation/Tshirt)-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https://opencollective.com/cypurr-collective</a:t>
            </a:r>
          </a:p>
          <a:p>
            <a:pPr marR="274320" defTabSz="274320">
              <a:spcBef>
                <a:spcPts val="500"/>
              </a:spcBef>
              <a:defRPr sz="4200">
                <a:effectLst>
                  <a:outerShdw sx="100000" sy="100000" kx="0" ky="0" algn="b" rotWithShape="0" blurRad="0" dist="7620" dir="2700000">
                    <a:srgbClr val="000000">
                      <a:alpha val="33333"/>
                    </a:srgbClr>
                  </a:outerShdw>
                </a:effectLst>
                <a:latin typeface="Graphik"/>
                <a:ea typeface="Graphik"/>
                <a:cs typeface="Graphik"/>
                <a:sym typeface="Graphik"/>
              </a:defRPr>
            </a:pPr>
          </a:p>
          <a:p>
            <a:pPr marR="274320" defTabSz="274320">
              <a:spcBef>
                <a:spcPts val="500"/>
              </a:spcBef>
              <a:defRPr b="1" sz="4200">
                <a:solidFill>
                  <a:srgbClr val="FFFFFF"/>
                </a:solidFill>
                <a:effectLst>
                  <a:outerShdw sx="100000" sy="100000" kx="0" ky="0" algn="b" rotWithShape="0" blurRad="0" dist="7620" dir="2700000">
                    <a:srgbClr val="000000">
                      <a:alpha val="33333"/>
                    </a:srgbClr>
                  </a:outerShdw>
                </a:effectLst>
                <a:latin typeface="Graphik"/>
                <a:ea typeface="Graphik"/>
                <a:cs typeface="Graphik"/>
                <a:sym typeface="Graphik"/>
              </a:defRPr>
            </a:pPr>
            <a:r>
              <a:t>Questions? Comments? Topic Ideas? </a:t>
            </a:r>
            <a:endParaRPr b="0"/>
          </a:p>
          <a:p>
            <a:pPr marL="246647" marR="274320" indent="-246647" defTabSz="274320">
              <a:spcBef>
                <a:spcPts val="300"/>
              </a:spcBef>
              <a:buSzPct val="100000"/>
              <a:buChar char="•"/>
              <a:defRPr sz="4200">
                <a:solidFill>
                  <a:srgbClr val="FFFFFF"/>
                </a:solidFill>
                <a:effectLst>
                  <a:outerShdw sx="100000" sy="100000" kx="0" ky="0" algn="b" rotWithShape="0" blurRad="0" dist="7620" dir="2700000">
                    <a:srgbClr val="000000">
                      <a:alpha val="33333"/>
                    </a:srgbClr>
                  </a:outerShdw>
                </a:effectLst>
                <a:latin typeface="Graphik"/>
                <a:ea typeface="Graphik"/>
                <a:cs typeface="Graphik"/>
                <a:sym typeface="Graphik"/>
              </a:defRPr>
            </a:pPr>
            <a:r>
              <a:t>Email- cypurr@protonmail.com</a:t>
            </a:r>
          </a:p>
          <a:p>
            <a:pPr marL="246647" marR="274320" indent="-246647" defTabSz="274320">
              <a:spcBef>
                <a:spcPts val="300"/>
              </a:spcBef>
              <a:buSzPct val="100000"/>
              <a:buChar char="•"/>
              <a:defRPr sz="4200">
                <a:solidFill>
                  <a:srgbClr val="FFFFFF"/>
                </a:solidFill>
                <a:effectLst>
                  <a:outerShdw sx="100000" sy="100000" kx="0" ky="0" algn="b" rotWithShape="0" blurRad="0" dist="7620" dir="2700000">
                    <a:srgbClr val="000000">
                      <a:alpha val="33333"/>
                    </a:srgbClr>
                  </a:outerShdw>
                </a:effectLst>
                <a:latin typeface="Graphik"/>
                <a:ea typeface="Graphik"/>
                <a:cs typeface="Graphik"/>
                <a:sym typeface="Graphik"/>
              </a:defRPr>
            </a:pPr>
            <a:r>
              <a:t>Join our email list for updates!</a:t>
            </a:r>
          </a:p>
          <a:p>
            <a:pPr marR="274320" defTabSz="274320">
              <a:spcBef>
                <a:spcPts val="300"/>
              </a:spcBef>
              <a:defRPr sz="4200">
                <a:effectLst>
                  <a:outerShdw sx="100000" sy="100000" kx="0" ky="0" algn="b" rotWithShape="0" blurRad="0" dist="7620" dir="2700000">
                    <a:srgbClr val="000000">
                      <a:alpha val="33333"/>
                    </a:srgbClr>
                  </a:outerShdw>
                </a:effectLst>
                <a:latin typeface="Graphik"/>
                <a:ea typeface="Graphik"/>
                <a:cs typeface="Graphik"/>
                <a:sym typeface="Graphik"/>
              </a:defRPr>
            </a:pPr>
          </a:p>
          <a:p>
            <a:pPr marR="274320" defTabSz="274320">
              <a:spcBef>
                <a:spcPts val="500"/>
              </a:spcBef>
              <a:defRPr b="1" sz="4200">
                <a:solidFill>
                  <a:srgbClr val="FFFFFF"/>
                </a:solidFill>
                <a:effectLst>
                  <a:outerShdw sx="100000" sy="100000" kx="0" ky="0" algn="b" rotWithShape="0" blurRad="0" dist="7620" dir="2700000">
                    <a:srgbClr val="000000">
                      <a:alpha val="33333"/>
                    </a:srgbClr>
                  </a:outerShdw>
                </a:effectLst>
                <a:latin typeface="Graphik"/>
                <a:ea typeface="Graphik"/>
                <a:cs typeface="Graphik"/>
                <a:sym typeface="Graphik"/>
              </a:defRPr>
            </a:pPr>
            <a:r>
              <a:t>Social Media</a:t>
            </a:r>
            <a:r>
              <a:rPr b="0"/>
              <a:t>- FB/Twtitter @cypurrnyc</a:t>
            </a:r>
          </a:p>
        </p:txBody>
      </p:sp>
      <p:sp>
        <p:nvSpPr>
          <p:cNvPr id="275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Who Are we?</a:t>
            </a:r>
          </a:p>
        </p:txBody>
      </p:sp>
      <p:pic>
        <p:nvPicPr>
          <p:cNvPr id="276" name="3003032.jpg" descr="300303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29828" y="3920670"/>
            <a:ext cx="11442704" cy="7302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679411" y="3391280"/>
            <a:ext cx="11713593" cy="9927575"/>
          </a:xfrm>
          <a:prstGeom prst="rect">
            <a:avLst/>
          </a:prstGeom>
        </p:spPr>
        <p:txBody>
          <a:bodyPr/>
          <a:lstStyle/>
          <a:p>
            <a:pPr marR="310895" defTabSz="310895">
              <a:spcBef>
                <a:spcPts val="700"/>
              </a:spcBef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Saf(er) Space</a:t>
            </a:r>
            <a:r>
              <a:rPr b="0"/>
              <a:t> - We </a:t>
            </a:r>
            <a:r>
              <a:t>DO NOT</a:t>
            </a:r>
            <a:r>
              <a:rPr b="0"/>
              <a:t> tolerate language or behavior purposefully meant to demean or harm folks based on their identities</a:t>
            </a:r>
            <a:endParaRPr b="0"/>
          </a:p>
          <a:p>
            <a:pPr marR="310895" defTabSz="310895">
              <a:spcBef>
                <a:spcPts val="700"/>
              </a:spcBef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endParaRPr b="0"/>
          </a:p>
          <a:p>
            <a:pPr marR="310895" defTabSz="310895">
              <a:spcBef>
                <a:spcPts val="700"/>
              </a:spcBef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0" dist="1727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Webinar Mode-</a:t>
            </a:r>
            <a:r>
              <a:rPr b="0"/>
              <a:t> Send your questions through the chat, we’ll try our best to answer them through the chat, on video, or during the Q/A, depending on what’s going on. </a:t>
            </a:r>
          </a:p>
        </p:txBody>
      </p:sp>
      <p:sp>
        <p:nvSpPr>
          <p:cNvPr id="179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Groundrules</a:t>
            </a:r>
          </a:p>
        </p:txBody>
      </p:sp>
      <p:pic>
        <p:nvPicPr>
          <p:cNvPr id="180" name="summer_blog_10f1eb24-f326-4137-9437-eb42fc5e32a9_1600x.jpg" descr="summer_blog_10f1eb24-f326-4137-9437-eb42fc5e32a9_1600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45147" y="3831209"/>
            <a:ext cx="10325838" cy="6385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he Cypurr Collective: A group of folks that organize cybersecurity events, looking to spread knowledge and talk about privacy rights!…"/>
          <p:cNvSpPr txBox="1"/>
          <p:nvPr>
            <p:ph type="body" sz="half" idx="1"/>
          </p:nvPr>
        </p:nvSpPr>
        <p:spPr>
          <a:xfrm>
            <a:off x="703108" y="2869951"/>
            <a:ext cx="11713592" cy="9927574"/>
          </a:xfrm>
          <a:prstGeom prst="rect">
            <a:avLst/>
          </a:prstGeom>
        </p:spPr>
        <p:txBody>
          <a:bodyPr/>
          <a:lstStyle/>
          <a:p>
            <a:pPr marR="448055" defTabSz="448055">
              <a:spcBef>
                <a:spcPts val="1000"/>
              </a:spcBef>
              <a:defRPr sz="6200">
                <a:solidFill>
                  <a:srgbClr val="FFFFFF"/>
                </a:solidFill>
                <a:effectLst>
                  <a:outerShdw sx="100000" sy="100000" kx="0" ky="0" algn="b" rotWithShape="0" blurRad="0" dist="2489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R="448055" defTabSz="448055">
              <a:spcBef>
                <a:spcPts val="1000"/>
              </a:spcBef>
              <a:defRPr b="1" i="1" sz="6200">
                <a:solidFill>
                  <a:srgbClr val="FFFFFF"/>
                </a:solidFill>
                <a:effectLst>
                  <a:outerShdw sx="100000" sy="100000" kx="0" ky="0" algn="b" rotWithShape="0" blurRad="0" dist="2489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i="0" sz="4900"/>
              <a:t>Slides/Resources available after! Video available soon.</a:t>
            </a:r>
          </a:p>
          <a:p>
            <a:pPr marR="448055" defTabSz="448055">
              <a:spcBef>
                <a:spcPts val="1000"/>
              </a:spcBef>
              <a:defRPr i="1" sz="1800">
                <a:effectLst>
                  <a:outerShdw sx="100000" sy="100000" kx="0" ky="0" algn="b" rotWithShape="0" blurRad="0" dist="2489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R="448055" defTabSz="448055">
              <a:spcBef>
                <a:spcPts val="1000"/>
              </a:spcBef>
              <a:defRPr b="1" i="1" sz="6200">
                <a:solidFill>
                  <a:srgbClr val="FFFFFF"/>
                </a:solidFill>
                <a:effectLst>
                  <a:outerShdw sx="100000" sy="100000" kx="0" ky="0" algn="b" rotWithShape="0" blurRad="0" dist="2489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A note on voice recording…</a:t>
            </a:r>
          </a:p>
          <a:p>
            <a:pPr marR="448055" defTabSz="448055">
              <a:spcBef>
                <a:spcPts val="1000"/>
              </a:spcBef>
              <a:defRPr sz="4900">
                <a:solidFill>
                  <a:srgbClr val="FFFFFF"/>
                </a:solidFill>
                <a:effectLst>
                  <a:outerShdw sx="100000" sy="100000" kx="0" ky="0" algn="b" rotWithShape="0" blurRad="0" dist="24892" dir="2700000">
                    <a:srgbClr val="000000">
                      <a:alpha val="33333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We are trying to keep these presentations for posterity, and not to record participants. </a:t>
            </a:r>
            <a:r>
              <a:rPr b="1"/>
              <a:t>Use the chat if possible for questions and discussions if you do not want your voice on the recording.</a:t>
            </a:r>
          </a:p>
        </p:txBody>
      </p:sp>
      <p:sp>
        <p:nvSpPr>
          <p:cNvPr id="183" name="Who Are we?"/>
          <p:cNvSpPr txBox="1"/>
          <p:nvPr>
            <p:ph type="title"/>
          </p:nvPr>
        </p:nvSpPr>
        <p:spPr>
          <a:xfrm>
            <a:off x="547842" y="1381488"/>
            <a:ext cx="11442705" cy="2466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Who Are we?</a:t>
            </a:r>
          </a:p>
        </p:txBody>
      </p:sp>
      <p:pic>
        <p:nvPicPr>
          <p:cNvPr id="184" name="summer_blog_10f1eb24-f326-4137-9437-eb42fc5e32a9_1600x.jpg" descr="summer_blog_10f1eb24-f326-4137-9437-eb42fc5e32a9_1600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82115" y="3665332"/>
            <a:ext cx="10325837" cy="6385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o Are we?"/>
          <p:cNvSpPr txBox="1"/>
          <p:nvPr>
            <p:ph type="title" idx="4294967295"/>
          </p:nvPr>
        </p:nvSpPr>
        <p:spPr>
          <a:xfrm>
            <a:off x="1257300" y="5417106"/>
            <a:ext cx="21869400" cy="288178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And now…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cypurrmay.jpg" descr="cypurrma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21-05-15 at 1.23.05 PM.png" descr="Screen Shot 2021-05-15 at 1.23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1040" y="635176"/>
            <a:ext cx="14895357" cy="12445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 Shot 2021-05-15 at 12.47.48 PM.png" descr="Screen Shot 2021-05-15 at 12.47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1290" y="1451573"/>
            <a:ext cx="17861420" cy="10812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